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0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103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6A455CC-5944-4A6F-BEA0-D70126B6286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103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69B7FF-2823-4FF5-A964-F068CCC19C0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2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4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Recap:</a:t>
            </a:r>
            <a:r>
              <a:rPr lang="en-US" altLang="en-US" baseline="0" dirty="0">
                <a:cs typeface="Arial" panose="020B0604020202020204" pitchFamily="34" charset="0"/>
              </a:rPr>
              <a:t>  Credits are different than Adjustments.  </a:t>
            </a:r>
          </a:p>
          <a:p>
            <a:pPr marL="274320" lvl="1" indent="-171450">
              <a:buFont typeface="Arial" panose="020B0604020202020204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Credits are dollar for dollar reduction of tax liability</a:t>
            </a:r>
          </a:p>
          <a:p>
            <a:pPr marL="274320" lvl="1" indent="-171450">
              <a:buFont typeface="Arial" panose="020B0604020202020204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Adjustments are dollar for dollar reduction to Income.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Non</a:t>
            </a:r>
            <a:r>
              <a:rPr lang="en-US" altLang="en-US" baseline="0" dirty="0">
                <a:cs typeface="Arial" panose="020B0604020202020204" pitchFamily="34" charset="0"/>
              </a:rPr>
              <a:t>refundable credits are applied against the tax liability in the order that they are listed on 1040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24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3B093E2-B540-4192-A2F6-8A9D3DE912D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24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EA9DE9-E9CA-42D3-806B-F01B2B02EF5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93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2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123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9F654C6-F86B-4173-A417-AC28D68F7BC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123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7142ED-8420-498E-BDAF-6A5908630D9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42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US" sz="1000" dirty="0"/>
          </a:p>
        </p:txBody>
      </p:sp>
      <p:sp>
        <p:nvSpPr>
          <p:cNvPr id="289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CD54254-1CA0-404D-9913-8BAA0488E0C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897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04C992-5957-461B-B1B5-06B382412FA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7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4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144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F9E3044-C296-40F6-B6EE-31A8A141409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144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71D441-3F7D-4C8F-A338-F657D0E6478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2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Nonrefundable &amp; Refundable Credits Overview</a:t>
            </a:r>
            <a:br>
              <a:rPr lang="en-US" altLang="en-US" dirty="0"/>
            </a:br>
            <a:r>
              <a:rPr lang="en-US" altLang="en-US" dirty="0"/>
              <a:t>Foreign Tax Credit</a:t>
            </a:r>
          </a:p>
        </p:txBody>
      </p:sp>
      <p:sp>
        <p:nvSpPr>
          <p:cNvPr id="909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7467600" cy="2438400"/>
          </a:xfrm>
        </p:spPr>
        <p:txBody>
          <a:bodyPr/>
          <a:lstStyle/>
          <a:p>
            <a:r>
              <a:rPr lang="en-US" altLang="en-US" sz="3600" dirty="0"/>
              <a:t>Pub 4012 Tab G</a:t>
            </a:r>
          </a:p>
          <a:p>
            <a:r>
              <a:rPr lang="en-US" altLang="en-US" sz="3600" dirty="0"/>
              <a:t>Pub 17 Chapter 37</a:t>
            </a:r>
          </a:p>
          <a:p>
            <a:r>
              <a:rPr lang="en-US" altLang="en-US" sz="3600" dirty="0"/>
              <a:t>(Federal 1040-Line 48</a:t>
            </a:r>
            <a:r>
              <a:rPr lang="en-US" altLang="en-US" sz="3000" dirty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71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 Credit</a:t>
            </a:r>
            <a:r>
              <a:rPr lang="en-US" altLang="en-US" dirty="0"/>
              <a:t> – a dollar-for-dollar reduction of the tax liability</a:t>
            </a:r>
          </a:p>
          <a:p>
            <a:pPr lvl="1"/>
            <a:r>
              <a:rPr lang="en-US" altLang="en-US" b="1" dirty="0"/>
              <a:t> Nonrefundable Credits</a:t>
            </a:r>
            <a:r>
              <a:rPr lang="en-US" altLang="en-US" dirty="0"/>
              <a:t> – can reduce the tax liability to zero, but does not provide a refund of excess credit</a:t>
            </a:r>
          </a:p>
          <a:p>
            <a:pPr lvl="2"/>
            <a:r>
              <a:rPr lang="en-US" altLang="en-US" dirty="0"/>
              <a:t> Appear in Nonrefundable Credits section of 1040</a:t>
            </a:r>
            <a:endParaRPr lang="en-US" altLang="en-US" b="1" dirty="0"/>
          </a:p>
          <a:p>
            <a:pPr lvl="1"/>
            <a:r>
              <a:rPr lang="en-US" altLang="en-US" b="1" dirty="0"/>
              <a:t> Refundable Credits </a:t>
            </a:r>
            <a:r>
              <a:rPr lang="en-US" altLang="en-US" dirty="0"/>
              <a:t>– can reduce the tax liability to zero &amp; provide a refund of excess credit</a:t>
            </a:r>
          </a:p>
          <a:p>
            <a:pPr lvl="2"/>
            <a:r>
              <a:rPr lang="en-US" altLang="en-US" dirty="0"/>
              <a:t> Appear in Payments Section of 1040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45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Nonrefundable Credit</a:t>
            </a:r>
            <a:br>
              <a:rPr lang="en-US" altLang="en-US" dirty="0"/>
            </a:br>
            <a:r>
              <a:rPr lang="en-US" altLang="en-US" dirty="0"/>
              <a:t>Foreign Tax Credit – 1040 Line 48</a:t>
            </a:r>
            <a:endParaRPr lang="en-US" altLang="en-US" sz="2400" dirty="0"/>
          </a:p>
        </p:txBody>
      </p:sp>
      <p:sp>
        <p:nvSpPr>
          <p:cNvPr id="91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Reported to taxpayer on 1099 INT or 1099 DIV (usually on brokerage statement)</a:t>
            </a:r>
          </a:p>
          <a:p>
            <a:r>
              <a:rPr lang="en-US" altLang="en-US" dirty="0"/>
              <a:t> Only In Scope if &lt; $300 ($600 MFJ)</a:t>
            </a:r>
          </a:p>
          <a:p>
            <a:r>
              <a:rPr lang="en-US" altLang="en-US" dirty="0"/>
              <a:t> Enter Foreign Tax Withheld from Box 6 in F</a:t>
            </a:r>
            <a:r>
              <a:rPr lang="en-US" altLang="en-US" sz="3200" dirty="0">
                <a:solidFill>
                  <a:schemeClr val="accent4"/>
                </a:solidFill>
              </a:rPr>
              <a:t>ederal section \ Income \ Enter Myself \ </a:t>
            </a:r>
            <a:r>
              <a:rPr lang="en-US" sz="3200" dirty="0">
                <a:solidFill>
                  <a:schemeClr val="accent4"/>
                </a:solidFill>
              </a:rPr>
              <a:t>Interest &amp; Dividends (1099-INT, 1099-DIV)</a:t>
            </a:r>
            <a:r>
              <a:rPr lang="en-US" altLang="en-US" sz="3200" dirty="0">
                <a:solidFill>
                  <a:schemeClr val="accent4"/>
                </a:solidFill>
              </a:rPr>
              <a:t> \ Interest Income, Form 1099-INT </a:t>
            </a:r>
          </a:p>
          <a:p>
            <a:pPr lvl="1"/>
            <a:r>
              <a:rPr lang="en-US" altLang="en-US" dirty="0">
                <a:solidFill>
                  <a:schemeClr val="accent4"/>
                </a:solidFill>
              </a:rPr>
              <a:t> TaxSlayer will automatically create Foreign Tax Credit on 1040 Line 48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090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 l="26549" t="14484" r="9085"/>
          <a:stretch>
            <a:fillRect/>
          </a:stretch>
        </p:blipFill>
        <p:spPr bwMode="auto">
          <a:xfrm>
            <a:off x="653143" y="1567542"/>
            <a:ext cx="8244114" cy="503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8770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2600" dirty="0"/>
              <a:t>TS - 1099-DIV Dividends</a:t>
            </a:r>
            <a:br>
              <a:rPr lang="en-US" altLang="en-US" sz="2400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Income \ Enter Myself \ </a:t>
            </a:r>
            <a:r>
              <a:rPr lang="en-US" sz="2200" dirty="0">
                <a:solidFill>
                  <a:srgbClr val="0070C0"/>
                </a:solidFill>
              </a:rPr>
              <a:t>Interest &amp; Dividends (1099-INT, 1099-DIV)</a:t>
            </a:r>
            <a:r>
              <a:rPr lang="en-US" altLang="en-US" sz="2200" dirty="0">
                <a:solidFill>
                  <a:srgbClr val="0070C0"/>
                </a:solidFill>
              </a:rPr>
              <a:t> \ </a:t>
            </a:r>
            <a:r>
              <a:rPr lang="en-US" sz="2200" dirty="0">
                <a:solidFill>
                  <a:srgbClr val="0070C0"/>
                </a:solidFill>
              </a:rPr>
              <a:t>Dividend Income, Form 1099-DIV, Box 1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4958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9812" y="5147861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5715001" y="5562600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7" name="Picture 16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33371" y="256902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89829" y="3018972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106057" y="3439887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5410200"/>
            <a:ext cx="242887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Foreign tax withheld</a:t>
            </a:r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6444343" y="5410201"/>
            <a:ext cx="413658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036494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269" y="1543792"/>
            <a:ext cx="7778336" cy="453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34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1040 Line 48 – Foreign Tax Credit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258295" y="4284023"/>
            <a:ext cx="586839" cy="4067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82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260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NJ Template 06</vt:lpstr>
      <vt:lpstr>Nonrefundable &amp; Refundable Credits Overview Foreign Tax Credit</vt:lpstr>
      <vt:lpstr>Definitions</vt:lpstr>
      <vt:lpstr>Nonrefundable Credit Foreign Tax Credit – 1040 Line 48</vt:lpstr>
      <vt:lpstr>TS - 1099-DIV Dividends Federal section \ Income \ Enter Myself \ Interest &amp; Dividends (1099-INT, 1099-DIV) \ Dividend Income, Form 1099-DIV, Box 1</vt:lpstr>
      <vt:lpstr>TS – 1040 Line 48 – Foreign Tax Credit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2016-12-12T20:58:32Z</dcterms:modified>
</cp:coreProperties>
</file>